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97" r:id="rId2"/>
    <p:sldId id="283" r:id="rId3"/>
    <p:sldId id="309" r:id="rId4"/>
    <p:sldId id="298" r:id="rId5"/>
    <p:sldId id="299" r:id="rId6"/>
    <p:sldId id="305" r:id="rId7"/>
    <p:sldId id="300" r:id="rId8"/>
    <p:sldId id="306" r:id="rId9"/>
    <p:sldId id="307" r:id="rId10"/>
    <p:sldId id="301" r:id="rId11"/>
    <p:sldId id="304" r:id="rId12"/>
    <p:sldId id="302" r:id="rId13"/>
    <p:sldId id="303" r:id="rId14"/>
    <p:sldId id="308" r:id="rId15"/>
    <p:sldId id="296" r:id="rId1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01" autoAdjust="0"/>
  </p:normalViewPr>
  <p:slideViewPr>
    <p:cSldViewPr>
      <p:cViewPr varScale="1">
        <p:scale>
          <a:sx n="74" d="100"/>
          <a:sy n="74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DATI\Fabio%20Garagnani\2013\Consuntivo%202012\!Slide\Slide%20consuntivo%20201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DATI\Fabio%20Garagnani\2013\Consuntivo%202012\!Slide\Slide%20consuntivo%20201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DATI\Fabio%20Garagnani\2013\Consuntivo%202012\!Slide\Slide%20consuntivo%20201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DATI\Fabio%20Garagnani\2013\Consuntivo%202012\!Slide\Slide%20consuntivo%20201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DATI\Fabio%20Garagnani\2013\Consuntivo%202012\!Slide\Slide%20consuntivo%202012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DATI\Fabio%20Garagnani\2013\Consuntivo%202012\!Slide\Slide%20consuntivo%202012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DATI\Fabio%20Garagnani\2013\Consuntivo%202012\!Slide\Slide%20consuntivo%202012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DATI\Fabio%20Garagnani\2013\Consuntivo%202012\!Slide\Slide%20consuntivo%202012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DATI\Fabio%20Garagnani\2013\Consuntivo%202012\!Slide\Slide%20consuntivo%2020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Foglio4!$B$3</c:f>
              <c:strCache>
                <c:ptCount val="1"/>
                <c:pt idx="0">
                  <c:v>COSTI</c:v>
                </c:pt>
              </c:strCache>
            </c:strRef>
          </c:tx>
          <c:val>
            <c:numRef>
              <c:f>Foglio4!$C$3:$G$3</c:f>
              <c:numCache>
                <c:formatCode>#,##0.00</c:formatCode>
                <c:ptCount val="5"/>
                <c:pt idx="0">
                  <c:v>5485298.9500000002</c:v>
                </c:pt>
                <c:pt idx="1">
                  <c:v>7237685.1099999994</c:v>
                </c:pt>
                <c:pt idx="2">
                  <c:v>7775513.8500000006</c:v>
                </c:pt>
                <c:pt idx="3">
                  <c:v>7474460.1800000006</c:v>
                </c:pt>
                <c:pt idx="4">
                  <c:v>7466863.9600000009</c:v>
                </c:pt>
              </c:numCache>
            </c:numRef>
          </c:val>
        </c:ser>
        <c:ser>
          <c:idx val="1"/>
          <c:order val="1"/>
          <c:tx>
            <c:strRef>
              <c:f>Foglio4!$B$4</c:f>
              <c:strCache>
                <c:ptCount val="1"/>
                <c:pt idx="0">
                  <c:v>RICAVI</c:v>
                </c:pt>
              </c:strCache>
            </c:strRef>
          </c:tx>
          <c:val>
            <c:numRef>
              <c:f>Foglio4!$C$4:$G$4</c:f>
              <c:numCache>
                <c:formatCode>#,##0.00</c:formatCode>
                <c:ptCount val="5"/>
                <c:pt idx="0">
                  <c:v>1896748.1800000011</c:v>
                </c:pt>
                <c:pt idx="1">
                  <c:v>1783639.22</c:v>
                </c:pt>
                <c:pt idx="2">
                  <c:v>2228230.13</c:v>
                </c:pt>
                <c:pt idx="3">
                  <c:v>2231049.11</c:v>
                </c:pt>
                <c:pt idx="4">
                  <c:v>394889.19999999995</c:v>
                </c:pt>
              </c:numCache>
            </c:numRef>
          </c:val>
        </c:ser>
        <c:ser>
          <c:idx val="2"/>
          <c:order val="2"/>
          <c:tx>
            <c:strRef>
              <c:f>Foglio4!$B$5</c:f>
              <c:strCache>
                <c:ptCount val="1"/>
                <c:pt idx="0">
                  <c:v>TRASFERIMENTI</c:v>
                </c:pt>
              </c:strCache>
            </c:strRef>
          </c:tx>
          <c:val>
            <c:numRef>
              <c:f>Foglio4!$C$5:$G$5</c:f>
              <c:numCache>
                <c:formatCode>#,##0.00</c:formatCode>
                <c:ptCount val="5"/>
                <c:pt idx="0">
                  <c:v>3588550.77</c:v>
                </c:pt>
                <c:pt idx="1">
                  <c:v>5454045.8900000006</c:v>
                </c:pt>
                <c:pt idx="2">
                  <c:v>5547283.7200000007</c:v>
                </c:pt>
                <c:pt idx="3">
                  <c:v>5243411.07</c:v>
                </c:pt>
                <c:pt idx="4">
                  <c:v>5340034.6199999992</c:v>
                </c:pt>
              </c:numCache>
            </c:numRef>
          </c:val>
        </c:ser>
        <c:axId val="56407936"/>
        <c:axId val="56409472"/>
      </c:barChart>
      <c:catAx>
        <c:axId val="56407936"/>
        <c:scaling>
          <c:orientation val="minMax"/>
        </c:scaling>
        <c:axPos val="b"/>
        <c:tickLblPos val="nextTo"/>
        <c:crossAx val="56409472"/>
        <c:crosses val="autoZero"/>
        <c:auto val="1"/>
        <c:lblAlgn val="ctr"/>
        <c:lblOffset val="100"/>
      </c:catAx>
      <c:valAx>
        <c:axId val="56409472"/>
        <c:scaling>
          <c:orientation val="minMax"/>
        </c:scaling>
        <c:axPos val="l"/>
        <c:majorGridlines/>
        <c:numFmt formatCode="#,##0.00" sourceLinked="1"/>
        <c:tickLblPos val="nextTo"/>
        <c:crossAx val="56407936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lineChart>
        <c:grouping val="standard"/>
        <c:ser>
          <c:idx val="0"/>
          <c:order val="0"/>
          <c:tx>
            <c:strRef>
              <c:f>Foglio4!$B$60</c:f>
              <c:strCache>
                <c:ptCount val="1"/>
                <c:pt idx="0">
                  <c:v>Collecchio</c:v>
                </c:pt>
              </c:strCache>
            </c:strRef>
          </c:tx>
          <c:cat>
            <c:numRef>
              <c:f>Foglio4!$C$59:$G$59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Foglio4!$C$60:$G$60</c:f>
              <c:numCache>
                <c:formatCode>#,##0.00</c:formatCode>
                <c:ptCount val="5"/>
                <c:pt idx="0">
                  <c:v>1282711.8600000001</c:v>
                </c:pt>
                <c:pt idx="1">
                  <c:v>1835410.0172165548</c:v>
                </c:pt>
                <c:pt idx="2">
                  <c:v>1920965.33</c:v>
                </c:pt>
                <c:pt idx="3">
                  <c:v>1730384.81</c:v>
                </c:pt>
                <c:pt idx="4">
                  <c:v>1780000</c:v>
                </c:pt>
              </c:numCache>
            </c:numRef>
          </c:val>
        </c:ser>
        <c:ser>
          <c:idx val="1"/>
          <c:order val="1"/>
          <c:tx>
            <c:strRef>
              <c:f>Foglio4!$B$61</c:f>
              <c:strCache>
                <c:ptCount val="1"/>
                <c:pt idx="0">
                  <c:v>Felino</c:v>
                </c:pt>
              </c:strCache>
            </c:strRef>
          </c:tx>
          <c:cat>
            <c:numRef>
              <c:f>Foglio4!$C$59:$G$59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Foglio4!$C$61:$G$61</c:f>
              <c:numCache>
                <c:formatCode>#,##0.00</c:formatCode>
                <c:ptCount val="5"/>
                <c:pt idx="0">
                  <c:v>443109.7200000002</c:v>
                </c:pt>
                <c:pt idx="1">
                  <c:v>709355.579695074</c:v>
                </c:pt>
                <c:pt idx="2">
                  <c:v>676820.02</c:v>
                </c:pt>
                <c:pt idx="3">
                  <c:v>657038.96000000043</c:v>
                </c:pt>
                <c:pt idx="4">
                  <c:v>655393.59</c:v>
                </c:pt>
              </c:numCache>
            </c:numRef>
          </c:val>
        </c:ser>
        <c:ser>
          <c:idx val="2"/>
          <c:order val="2"/>
          <c:tx>
            <c:strRef>
              <c:f>Foglio4!$B$62</c:f>
              <c:strCache>
                <c:ptCount val="1"/>
                <c:pt idx="0">
                  <c:v>Montechiarugolo</c:v>
                </c:pt>
              </c:strCache>
            </c:strRef>
          </c:tx>
          <c:cat>
            <c:numRef>
              <c:f>Foglio4!$C$59:$G$59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Foglio4!$C$62:$G$62</c:f>
              <c:numCache>
                <c:formatCode>#,##0.00</c:formatCode>
                <c:ptCount val="5"/>
                <c:pt idx="0">
                  <c:v>762152.28999999922</c:v>
                </c:pt>
                <c:pt idx="1">
                  <c:v>1160726.5751784241</c:v>
                </c:pt>
                <c:pt idx="2">
                  <c:v>1198645.26</c:v>
                </c:pt>
                <c:pt idx="3">
                  <c:v>1150419.8800000008</c:v>
                </c:pt>
                <c:pt idx="4">
                  <c:v>1175080.46</c:v>
                </c:pt>
              </c:numCache>
            </c:numRef>
          </c:val>
        </c:ser>
        <c:ser>
          <c:idx val="3"/>
          <c:order val="3"/>
          <c:tx>
            <c:strRef>
              <c:f>Foglio4!$B$63</c:f>
              <c:strCache>
                <c:ptCount val="1"/>
                <c:pt idx="0">
                  <c:v>Sala Baganza</c:v>
                </c:pt>
              </c:strCache>
            </c:strRef>
          </c:tx>
          <c:cat>
            <c:numRef>
              <c:f>Foglio4!$C$59:$G$59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Foglio4!$C$63:$G$63</c:f>
              <c:numCache>
                <c:formatCode>#,##0.00</c:formatCode>
                <c:ptCount val="5"/>
                <c:pt idx="0">
                  <c:v>418091.38</c:v>
                </c:pt>
                <c:pt idx="1">
                  <c:v>659627.97676591843</c:v>
                </c:pt>
                <c:pt idx="2">
                  <c:v>639572.2799999991</c:v>
                </c:pt>
                <c:pt idx="3">
                  <c:v>611472.30000000005</c:v>
                </c:pt>
                <c:pt idx="4">
                  <c:v>608560.56999999948</c:v>
                </c:pt>
              </c:numCache>
            </c:numRef>
          </c:val>
        </c:ser>
        <c:ser>
          <c:idx val="4"/>
          <c:order val="4"/>
          <c:tx>
            <c:strRef>
              <c:f>Foglio4!$B$64</c:f>
              <c:strCache>
                <c:ptCount val="1"/>
                <c:pt idx="0">
                  <c:v>Traversetolo</c:v>
                </c:pt>
              </c:strCache>
            </c:strRef>
          </c:tx>
          <c:cat>
            <c:numRef>
              <c:f>Foglio4!$C$59:$G$59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Foglio4!$C$64:$G$64</c:f>
              <c:numCache>
                <c:formatCode>#,##0.00</c:formatCode>
                <c:ptCount val="5"/>
                <c:pt idx="0">
                  <c:v>682485.76999999955</c:v>
                </c:pt>
                <c:pt idx="1">
                  <c:v>1088925.7400725419</c:v>
                </c:pt>
                <c:pt idx="2">
                  <c:v>1111280.8400000001</c:v>
                </c:pt>
                <c:pt idx="3">
                  <c:v>1094095.1200000001</c:v>
                </c:pt>
                <c:pt idx="4">
                  <c:v>1121000</c:v>
                </c:pt>
              </c:numCache>
            </c:numRef>
          </c:val>
        </c:ser>
        <c:ser>
          <c:idx val="5"/>
          <c:order val="5"/>
          <c:tx>
            <c:strRef>
              <c:f>Foglio4!$B$65</c:f>
              <c:strCache>
                <c:ptCount val="1"/>
                <c:pt idx="0">
                  <c:v>MEDIA</c:v>
                </c:pt>
              </c:strCache>
            </c:strRef>
          </c:tx>
          <c:cat>
            <c:numRef>
              <c:f>Foglio4!$C$59:$G$59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Foglio4!$C$65:$G$65</c:f>
              <c:numCache>
                <c:formatCode>#,##0.00</c:formatCode>
                <c:ptCount val="5"/>
                <c:pt idx="0">
                  <c:v>717710.20399999956</c:v>
                </c:pt>
                <c:pt idx="1">
                  <c:v>1090809.1777857027</c:v>
                </c:pt>
                <c:pt idx="2">
                  <c:v>1109456.746</c:v>
                </c:pt>
                <c:pt idx="3">
                  <c:v>1048682.2140000002</c:v>
                </c:pt>
                <c:pt idx="4">
                  <c:v>1068006.9240000001</c:v>
                </c:pt>
              </c:numCache>
            </c:numRef>
          </c:val>
        </c:ser>
        <c:marker val="1"/>
        <c:axId val="42532224"/>
        <c:axId val="42669184"/>
      </c:lineChart>
      <c:catAx>
        <c:axId val="42532224"/>
        <c:scaling>
          <c:orientation val="minMax"/>
        </c:scaling>
        <c:axPos val="b"/>
        <c:numFmt formatCode="General" sourceLinked="1"/>
        <c:tickLblPos val="nextTo"/>
        <c:crossAx val="42669184"/>
        <c:crosses val="autoZero"/>
        <c:auto val="1"/>
        <c:lblAlgn val="ctr"/>
        <c:lblOffset val="100"/>
      </c:catAx>
      <c:valAx>
        <c:axId val="42669184"/>
        <c:scaling>
          <c:orientation val="minMax"/>
        </c:scaling>
        <c:axPos val="l"/>
        <c:majorGridlines/>
        <c:numFmt formatCode="#,##0.00" sourceLinked="1"/>
        <c:tickLblPos val="nextTo"/>
        <c:crossAx val="42532224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COSTI!$C$322</c:f>
              <c:strCache>
                <c:ptCount val="1"/>
                <c:pt idx="0">
                  <c:v>Consuntivo 2011</c:v>
                </c:pt>
              </c:strCache>
            </c:strRef>
          </c:tx>
          <c:cat>
            <c:strRef>
              <c:f>COSTI!$B$323:$B$325</c:f>
              <c:strCache>
                <c:ptCount val="3"/>
                <c:pt idx="0">
                  <c:v>Centri residenziali e semi res </c:v>
                </c:pt>
                <c:pt idx="1">
                  <c:v>Assistenza domiciliare</c:v>
                </c:pt>
                <c:pt idx="2">
                  <c:v>Lavoro(compresi Lab)</c:v>
                </c:pt>
              </c:strCache>
            </c:strRef>
          </c:cat>
          <c:val>
            <c:numRef>
              <c:f>COSTI!$C$323:$C$325</c:f>
              <c:numCache>
                <c:formatCode>#,##0.00</c:formatCode>
                <c:ptCount val="3"/>
                <c:pt idx="0">
                  <c:v>267680.09999999998</c:v>
                </c:pt>
                <c:pt idx="1">
                  <c:v>201863.94</c:v>
                </c:pt>
                <c:pt idx="2">
                  <c:v>354932.38999999996</c:v>
                </c:pt>
              </c:numCache>
            </c:numRef>
          </c:val>
        </c:ser>
        <c:ser>
          <c:idx val="1"/>
          <c:order val="1"/>
          <c:tx>
            <c:strRef>
              <c:f>COSTI!$D$322</c:f>
              <c:strCache>
                <c:ptCount val="1"/>
                <c:pt idx="0">
                  <c:v>Consuntivo 2012</c:v>
                </c:pt>
              </c:strCache>
            </c:strRef>
          </c:tx>
          <c:cat>
            <c:strRef>
              <c:f>COSTI!$B$323:$B$325</c:f>
              <c:strCache>
                <c:ptCount val="3"/>
                <c:pt idx="0">
                  <c:v>Centri residenziali e semi res </c:v>
                </c:pt>
                <c:pt idx="1">
                  <c:v>Assistenza domiciliare</c:v>
                </c:pt>
                <c:pt idx="2">
                  <c:v>Lavoro(compresi Lab)</c:v>
                </c:pt>
              </c:strCache>
            </c:strRef>
          </c:cat>
          <c:val>
            <c:numRef>
              <c:f>COSTI!$D$323:$D$325</c:f>
              <c:numCache>
                <c:formatCode>#,##0.00</c:formatCode>
                <c:ptCount val="3"/>
                <c:pt idx="0">
                  <c:v>262141.81</c:v>
                </c:pt>
                <c:pt idx="1">
                  <c:v>134667.59</c:v>
                </c:pt>
                <c:pt idx="2">
                  <c:v>298662.62</c:v>
                </c:pt>
              </c:numCache>
            </c:numRef>
          </c:val>
        </c:ser>
        <c:shape val="box"/>
        <c:axId val="43471232"/>
        <c:axId val="43472768"/>
        <c:axId val="0"/>
      </c:bar3DChart>
      <c:catAx>
        <c:axId val="43471232"/>
        <c:scaling>
          <c:orientation val="minMax"/>
        </c:scaling>
        <c:axPos val="b"/>
        <c:tickLblPos val="nextTo"/>
        <c:crossAx val="43472768"/>
        <c:crosses val="autoZero"/>
        <c:auto val="1"/>
        <c:lblAlgn val="ctr"/>
        <c:lblOffset val="100"/>
      </c:catAx>
      <c:valAx>
        <c:axId val="43472768"/>
        <c:scaling>
          <c:orientation val="minMax"/>
        </c:scaling>
        <c:axPos val="l"/>
        <c:majorGridlines/>
        <c:numFmt formatCode="#,##0.00" sourceLinked="1"/>
        <c:tickLblPos val="nextTo"/>
        <c:crossAx val="43471232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COSTI!$C$329</c:f>
              <c:strCache>
                <c:ptCount val="1"/>
                <c:pt idx="0">
                  <c:v>Consuntivo 2011</c:v>
                </c:pt>
              </c:strCache>
            </c:strRef>
          </c:tx>
          <c:cat>
            <c:strRef>
              <c:f>COSTI!$B$330:$B$332</c:f>
              <c:strCache>
                <c:ptCount val="3"/>
                <c:pt idx="0">
                  <c:v>Rette comunità</c:v>
                </c:pt>
                <c:pt idx="1">
                  <c:v>Educativa territoriale e scolastica </c:v>
                </c:pt>
                <c:pt idx="2">
                  <c:v>Altro (Pdz)</c:v>
                </c:pt>
              </c:strCache>
            </c:strRef>
          </c:cat>
          <c:val>
            <c:numRef>
              <c:f>COSTI!$C$330:$C$332</c:f>
              <c:numCache>
                <c:formatCode>#,##0.00</c:formatCode>
                <c:ptCount val="3"/>
                <c:pt idx="0">
                  <c:v>329241.56</c:v>
                </c:pt>
                <c:pt idx="1">
                  <c:v>820280.41</c:v>
                </c:pt>
                <c:pt idx="2">
                  <c:v>86903.32</c:v>
                </c:pt>
              </c:numCache>
            </c:numRef>
          </c:val>
        </c:ser>
        <c:ser>
          <c:idx val="1"/>
          <c:order val="1"/>
          <c:tx>
            <c:strRef>
              <c:f>COSTI!$D$329</c:f>
              <c:strCache>
                <c:ptCount val="1"/>
                <c:pt idx="0">
                  <c:v>Consuntivo 2012</c:v>
                </c:pt>
              </c:strCache>
            </c:strRef>
          </c:tx>
          <c:cat>
            <c:strRef>
              <c:f>COSTI!$B$330:$B$332</c:f>
              <c:strCache>
                <c:ptCount val="3"/>
                <c:pt idx="0">
                  <c:v>Rette comunità</c:v>
                </c:pt>
                <c:pt idx="1">
                  <c:v>Educativa territoriale e scolastica </c:v>
                </c:pt>
                <c:pt idx="2">
                  <c:v>Altro (Pdz)</c:v>
                </c:pt>
              </c:strCache>
            </c:strRef>
          </c:cat>
          <c:val>
            <c:numRef>
              <c:f>COSTI!$D$330:$D$332</c:f>
              <c:numCache>
                <c:formatCode>#,##0.00</c:formatCode>
                <c:ptCount val="3"/>
                <c:pt idx="0">
                  <c:v>366828.81000000006</c:v>
                </c:pt>
                <c:pt idx="1">
                  <c:v>751455.64</c:v>
                </c:pt>
                <c:pt idx="2">
                  <c:v>81723.360000000233</c:v>
                </c:pt>
              </c:numCache>
            </c:numRef>
          </c:val>
        </c:ser>
        <c:shape val="box"/>
        <c:axId val="43544960"/>
        <c:axId val="43546496"/>
        <c:axId val="0"/>
      </c:bar3DChart>
      <c:catAx>
        <c:axId val="43544960"/>
        <c:scaling>
          <c:orientation val="minMax"/>
        </c:scaling>
        <c:axPos val="b"/>
        <c:tickLblPos val="nextTo"/>
        <c:crossAx val="43546496"/>
        <c:crosses val="autoZero"/>
        <c:auto val="1"/>
        <c:lblAlgn val="ctr"/>
        <c:lblOffset val="100"/>
      </c:catAx>
      <c:valAx>
        <c:axId val="43546496"/>
        <c:scaling>
          <c:orientation val="minMax"/>
        </c:scaling>
        <c:axPos val="l"/>
        <c:majorGridlines/>
        <c:numFmt formatCode="#,##0.00" sourceLinked="1"/>
        <c:tickLblPos val="nextTo"/>
        <c:crossAx val="43544960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lineChart>
        <c:grouping val="standard"/>
        <c:ser>
          <c:idx val="0"/>
          <c:order val="0"/>
          <c:tx>
            <c:strRef>
              <c:f>Foglio4!$B$27</c:f>
              <c:strCache>
                <c:ptCount val="1"/>
                <c:pt idx="0">
                  <c:v>Collecchio </c:v>
                </c:pt>
              </c:strCache>
            </c:strRef>
          </c:tx>
          <c:marker>
            <c:symbol val="none"/>
          </c:marker>
          <c:cat>
            <c:numRef>
              <c:f>Foglio4!$C$26:$F$26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Foglio4!$C$27:$F$27</c:f>
              <c:numCache>
                <c:formatCode>#,##0.00</c:formatCode>
                <c:ptCount val="4"/>
                <c:pt idx="0">
                  <c:v>158079.37</c:v>
                </c:pt>
                <c:pt idx="1">
                  <c:v>198661.52</c:v>
                </c:pt>
                <c:pt idx="2">
                  <c:v>238862.77000000011</c:v>
                </c:pt>
                <c:pt idx="3">
                  <c:v>247437.53</c:v>
                </c:pt>
              </c:numCache>
            </c:numRef>
          </c:val>
        </c:ser>
        <c:ser>
          <c:idx val="1"/>
          <c:order val="1"/>
          <c:tx>
            <c:strRef>
              <c:f>Foglio4!$B$28</c:f>
              <c:strCache>
                <c:ptCount val="1"/>
                <c:pt idx="0">
                  <c:v>Felino </c:v>
                </c:pt>
              </c:strCache>
            </c:strRef>
          </c:tx>
          <c:marker>
            <c:symbol val="none"/>
          </c:marker>
          <c:cat>
            <c:numRef>
              <c:f>Foglio4!$C$26:$F$26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Foglio4!$C$28:$F$28</c:f>
              <c:numCache>
                <c:formatCode>#,##0.00</c:formatCode>
                <c:ptCount val="4"/>
                <c:pt idx="0">
                  <c:v>71978.399999999994</c:v>
                </c:pt>
                <c:pt idx="1">
                  <c:v>80110.55</c:v>
                </c:pt>
                <c:pt idx="2">
                  <c:v>73527.42</c:v>
                </c:pt>
                <c:pt idx="3">
                  <c:v>64133.08</c:v>
                </c:pt>
              </c:numCache>
            </c:numRef>
          </c:val>
        </c:ser>
        <c:ser>
          <c:idx val="2"/>
          <c:order val="2"/>
          <c:tx>
            <c:strRef>
              <c:f>Foglio4!$B$29</c:f>
              <c:strCache>
                <c:ptCount val="1"/>
                <c:pt idx="0">
                  <c:v>Montechiarugolo </c:v>
                </c:pt>
              </c:strCache>
            </c:strRef>
          </c:tx>
          <c:marker>
            <c:symbol val="none"/>
          </c:marker>
          <c:cat>
            <c:numRef>
              <c:f>Foglio4!$C$26:$F$26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Foglio4!$C$29:$F$29</c:f>
              <c:numCache>
                <c:formatCode>#,##0.00</c:formatCode>
                <c:ptCount val="4"/>
                <c:pt idx="0">
                  <c:v>66839.58</c:v>
                </c:pt>
                <c:pt idx="1">
                  <c:v>77132.789999999994</c:v>
                </c:pt>
                <c:pt idx="2">
                  <c:v>121161.26</c:v>
                </c:pt>
                <c:pt idx="3">
                  <c:v>90937.39</c:v>
                </c:pt>
              </c:numCache>
            </c:numRef>
          </c:val>
        </c:ser>
        <c:ser>
          <c:idx val="3"/>
          <c:order val="3"/>
          <c:tx>
            <c:strRef>
              <c:f>Foglio4!$B$30</c:f>
              <c:strCache>
                <c:ptCount val="1"/>
                <c:pt idx="0">
                  <c:v>Sala Baganza </c:v>
                </c:pt>
              </c:strCache>
            </c:strRef>
          </c:tx>
          <c:marker>
            <c:symbol val="none"/>
          </c:marker>
          <c:cat>
            <c:numRef>
              <c:f>Foglio4!$C$26:$F$26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Foglio4!$C$30:$F$30</c:f>
              <c:numCache>
                <c:formatCode>#,##0.00</c:formatCode>
                <c:ptCount val="4"/>
                <c:pt idx="0">
                  <c:v>75954.289999999994</c:v>
                </c:pt>
                <c:pt idx="1">
                  <c:v>75966.03</c:v>
                </c:pt>
                <c:pt idx="2">
                  <c:v>76264.149999999994</c:v>
                </c:pt>
                <c:pt idx="3">
                  <c:v>75817.98</c:v>
                </c:pt>
              </c:numCache>
            </c:numRef>
          </c:val>
        </c:ser>
        <c:ser>
          <c:idx val="4"/>
          <c:order val="4"/>
          <c:tx>
            <c:strRef>
              <c:f>Foglio4!$B$31</c:f>
              <c:strCache>
                <c:ptCount val="1"/>
                <c:pt idx="0">
                  <c:v>Traversetolo </c:v>
                </c:pt>
              </c:strCache>
            </c:strRef>
          </c:tx>
          <c:marker>
            <c:symbol val="none"/>
          </c:marker>
          <c:cat>
            <c:numRef>
              <c:f>Foglio4!$C$26:$F$26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Foglio4!$C$31:$F$31</c:f>
              <c:numCache>
                <c:formatCode>#,##0.00</c:formatCode>
                <c:ptCount val="4"/>
                <c:pt idx="0">
                  <c:v>115937.04</c:v>
                </c:pt>
                <c:pt idx="1">
                  <c:v>135780.13</c:v>
                </c:pt>
                <c:pt idx="2">
                  <c:v>157568.1</c:v>
                </c:pt>
                <c:pt idx="3">
                  <c:v>175958.97</c:v>
                </c:pt>
              </c:numCache>
            </c:numRef>
          </c:val>
        </c:ser>
        <c:marker val="1"/>
        <c:axId val="43566592"/>
        <c:axId val="43568128"/>
      </c:lineChart>
      <c:catAx>
        <c:axId val="43566592"/>
        <c:scaling>
          <c:orientation val="minMax"/>
        </c:scaling>
        <c:axPos val="b"/>
        <c:numFmt formatCode="General" sourceLinked="1"/>
        <c:tickLblPos val="nextTo"/>
        <c:crossAx val="43568128"/>
        <c:crosses val="autoZero"/>
        <c:auto val="1"/>
        <c:lblAlgn val="ctr"/>
        <c:lblOffset val="100"/>
      </c:catAx>
      <c:valAx>
        <c:axId val="43568128"/>
        <c:scaling>
          <c:orientation val="minMax"/>
        </c:scaling>
        <c:axPos val="l"/>
        <c:majorGridlines/>
        <c:numFmt formatCode="#,##0.00" sourceLinked="1"/>
        <c:tickLblPos val="nextTo"/>
        <c:crossAx val="43566592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lineChart>
        <c:grouping val="standard"/>
        <c:ser>
          <c:idx val="0"/>
          <c:order val="0"/>
          <c:tx>
            <c:strRef>
              <c:f>Foglio4!$B$35</c:f>
              <c:strCache>
                <c:ptCount val="1"/>
                <c:pt idx="0">
                  <c:v>Collecchio </c:v>
                </c:pt>
              </c:strCache>
            </c:strRef>
          </c:tx>
          <c:marker>
            <c:symbol val="none"/>
          </c:marker>
          <c:cat>
            <c:numRef>
              <c:f>Foglio4!$C$34:$F$34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Foglio4!$C$35:$F$35</c:f>
              <c:numCache>
                <c:formatCode>#,##0.00</c:formatCode>
                <c:ptCount val="4"/>
                <c:pt idx="0">
                  <c:v>126651.98</c:v>
                </c:pt>
                <c:pt idx="1">
                  <c:v>102854.26</c:v>
                </c:pt>
                <c:pt idx="2">
                  <c:v>85201.16</c:v>
                </c:pt>
                <c:pt idx="3">
                  <c:v>35401.18</c:v>
                </c:pt>
              </c:numCache>
            </c:numRef>
          </c:val>
        </c:ser>
        <c:ser>
          <c:idx val="1"/>
          <c:order val="1"/>
          <c:tx>
            <c:strRef>
              <c:f>Foglio4!$B$36</c:f>
              <c:strCache>
                <c:ptCount val="1"/>
                <c:pt idx="0">
                  <c:v>Felino </c:v>
                </c:pt>
              </c:strCache>
            </c:strRef>
          </c:tx>
          <c:marker>
            <c:symbol val="none"/>
          </c:marker>
          <c:cat>
            <c:numRef>
              <c:f>Foglio4!$C$34:$F$34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Foglio4!$C$36:$F$36</c:f>
              <c:numCache>
                <c:formatCode>#,##0.00</c:formatCode>
                <c:ptCount val="4"/>
                <c:pt idx="0" formatCode="General">
                  <c:v>0</c:v>
                </c:pt>
                <c:pt idx="1">
                  <c:v>5083.76</c:v>
                </c:pt>
                <c:pt idx="2">
                  <c:v>0</c:v>
                </c:pt>
                <c:pt idx="3">
                  <c:v>10805.43</c:v>
                </c:pt>
              </c:numCache>
            </c:numRef>
          </c:val>
        </c:ser>
        <c:ser>
          <c:idx val="2"/>
          <c:order val="2"/>
          <c:tx>
            <c:strRef>
              <c:f>Foglio4!$B$37</c:f>
              <c:strCache>
                <c:ptCount val="1"/>
                <c:pt idx="0">
                  <c:v>Montechiarugolo </c:v>
                </c:pt>
              </c:strCache>
            </c:strRef>
          </c:tx>
          <c:marker>
            <c:symbol val="none"/>
          </c:marker>
          <c:cat>
            <c:numRef>
              <c:f>Foglio4!$C$34:$F$34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Foglio4!$C$37:$F$37</c:f>
              <c:numCache>
                <c:formatCode>#,##0.00</c:formatCode>
                <c:ptCount val="4"/>
                <c:pt idx="0">
                  <c:v>143420.29</c:v>
                </c:pt>
                <c:pt idx="1">
                  <c:v>111178.82</c:v>
                </c:pt>
                <c:pt idx="2">
                  <c:v>38448.870000000003</c:v>
                </c:pt>
                <c:pt idx="3">
                  <c:v>116685.92</c:v>
                </c:pt>
              </c:numCache>
            </c:numRef>
          </c:val>
        </c:ser>
        <c:ser>
          <c:idx val="3"/>
          <c:order val="3"/>
          <c:tx>
            <c:strRef>
              <c:f>Foglio4!$B$38</c:f>
              <c:strCache>
                <c:ptCount val="1"/>
                <c:pt idx="0">
                  <c:v>Sala Baganza </c:v>
                </c:pt>
              </c:strCache>
            </c:strRef>
          </c:tx>
          <c:marker>
            <c:symbol val="none"/>
          </c:marker>
          <c:cat>
            <c:numRef>
              <c:f>Foglio4!$C$34:$F$34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Foglio4!$C$38:$F$38</c:f>
              <c:numCache>
                <c:formatCode>#,##0.00</c:formatCode>
                <c:ptCount val="4"/>
                <c:pt idx="0">
                  <c:v>132042.23999999999</c:v>
                </c:pt>
                <c:pt idx="1">
                  <c:v>123867.05</c:v>
                </c:pt>
                <c:pt idx="2">
                  <c:v>128325.82</c:v>
                </c:pt>
                <c:pt idx="3">
                  <c:v>125585.62000000002</c:v>
                </c:pt>
              </c:numCache>
            </c:numRef>
          </c:val>
        </c:ser>
        <c:ser>
          <c:idx val="4"/>
          <c:order val="4"/>
          <c:tx>
            <c:strRef>
              <c:f>Foglio4!$B$39</c:f>
              <c:strCache>
                <c:ptCount val="1"/>
                <c:pt idx="0">
                  <c:v>Traversetolo </c:v>
                </c:pt>
              </c:strCache>
            </c:strRef>
          </c:tx>
          <c:marker>
            <c:symbol val="none"/>
          </c:marker>
          <c:cat>
            <c:numRef>
              <c:f>Foglio4!$C$34:$F$34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Foglio4!$C$39:$F$39</c:f>
              <c:numCache>
                <c:formatCode>#,##0.00</c:formatCode>
                <c:ptCount val="4"/>
                <c:pt idx="0">
                  <c:v>76872.649999999994</c:v>
                </c:pt>
                <c:pt idx="1">
                  <c:v>68241.02</c:v>
                </c:pt>
                <c:pt idx="2">
                  <c:v>77265.709999999992</c:v>
                </c:pt>
                <c:pt idx="3">
                  <c:v>78350.66</c:v>
                </c:pt>
              </c:numCache>
            </c:numRef>
          </c:val>
        </c:ser>
        <c:marker val="1"/>
        <c:axId val="43777024"/>
        <c:axId val="43782912"/>
      </c:lineChart>
      <c:catAx>
        <c:axId val="43777024"/>
        <c:scaling>
          <c:orientation val="minMax"/>
        </c:scaling>
        <c:axPos val="b"/>
        <c:numFmt formatCode="General" sourceLinked="1"/>
        <c:tickLblPos val="nextTo"/>
        <c:crossAx val="43782912"/>
        <c:crosses val="autoZero"/>
        <c:auto val="1"/>
        <c:lblAlgn val="ctr"/>
        <c:lblOffset val="100"/>
      </c:catAx>
      <c:valAx>
        <c:axId val="43782912"/>
        <c:scaling>
          <c:orientation val="minMax"/>
        </c:scaling>
        <c:axPos val="l"/>
        <c:majorGridlines/>
        <c:numFmt formatCode="#,##0.00" sourceLinked="1"/>
        <c:tickLblPos val="nextTo"/>
        <c:crossAx val="43777024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COSTI!$C$336</c:f>
              <c:strCache>
                <c:ptCount val="1"/>
                <c:pt idx="0">
                  <c:v>Consuntivo 2011</c:v>
                </c:pt>
              </c:strCache>
            </c:strRef>
          </c:tx>
          <c:cat>
            <c:strRef>
              <c:f>COSTI!$B$337:$B$340</c:f>
              <c:strCache>
                <c:ptCount val="4"/>
                <c:pt idx="0">
                  <c:v>Integrazioni case protette</c:v>
                </c:pt>
                <c:pt idx="1">
                  <c:v>Centri diurni</c:v>
                </c:pt>
                <c:pt idx="2">
                  <c:v>SAD</c:v>
                </c:pt>
                <c:pt idx="3">
                  <c:v>Altro</c:v>
                </c:pt>
              </c:strCache>
            </c:strRef>
          </c:cat>
          <c:val>
            <c:numRef>
              <c:f>COSTI!$C$337:$C$340</c:f>
              <c:numCache>
                <c:formatCode>#,##0.00</c:formatCode>
                <c:ptCount val="4"/>
                <c:pt idx="0">
                  <c:v>156886.87999999998</c:v>
                </c:pt>
                <c:pt idx="1">
                  <c:v>462484.56000000006</c:v>
                </c:pt>
                <c:pt idx="2">
                  <c:v>1177892.28</c:v>
                </c:pt>
                <c:pt idx="3">
                  <c:v>63051.680000000168</c:v>
                </c:pt>
              </c:numCache>
            </c:numRef>
          </c:val>
        </c:ser>
        <c:ser>
          <c:idx val="1"/>
          <c:order val="1"/>
          <c:tx>
            <c:strRef>
              <c:f>COSTI!$D$336</c:f>
              <c:strCache>
                <c:ptCount val="1"/>
                <c:pt idx="0">
                  <c:v>Consuntivo 2012</c:v>
                </c:pt>
              </c:strCache>
            </c:strRef>
          </c:tx>
          <c:cat>
            <c:strRef>
              <c:f>COSTI!$B$337:$B$340</c:f>
              <c:strCache>
                <c:ptCount val="4"/>
                <c:pt idx="0">
                  <c:v>Integrazioni case protette</c:v>
                </c:pt>
                <c:pt idx="1">
                  <c:v>Centri diurni</c:v>
                </c:pt>
                <c:pt idx="2">
                  <c:v>SAD</c:v>
                </c:pt>
                <c:pt idx="3">
                  <c:v>Altro</c:v>
                </c:pt>
              </c:strCache>
            </c:strRef>
          </c:cat>
          <c:val>
            <c:numRef>
              <c:f>COSTI!$D$337:$D$340</c:f>
              <c:numCache>
                <c:formatCode>#,##0.00</c:formatCode>
                <c:ptCount val="4"/>
                <c:pt idx="0">
                  <c:v>224282.70000000004</c:v>
                </c:pt>
                <c:pt idx="1">
                  <c:v>389748.5</c:v>
                </c:pt>
                <c:pt idx="2">
                  <c:v>1114832.06</c:v>
                </c:pt>
                <c:pt idx="3">
                  <c:v>79871.600000000093</c:v>
                </c:pt>
              </c:numCache>
            </c:numRef>
          </c:val>
        </c:ser>
        <c:shape val="box"/>
        <c:axId val="43790720"/>
        <c:axId val="44617728"/>
        <c:axId val="0"/>
      </c:bar3DChart>
      <c:catAx>
        <c:axId val="43790720"/>
        <c:scaling>
          <c:orientation val="minMax"/>
        </c:scaling>
        <c:axPos val="b"/>
        <c:tickLblPos val="nextTo"/>
        <c:crossAx val="44617728"/>
        <c:crosses val="autoZero"/>
        <c:auto val="1"/>
        <c:lblAlgn val="ctr"/>
        <c:lblOffset val="100"/>
      </c:catAx>
      <c:valAx>
        <c:axId val="44617728"/>
        <c:scaling>
          <c:orientation val="minMax"/>
        </c:scaling>
        <c:axPos val="l"/>
        <c:majorGridlines/>
        <c:numFmt formatCode="#,##0.00" sourceLinked="1"/>
        <c:tickLblPos val="nextTo"/>
        <c:crossAx val="43790720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COSTI!$C$344</c:f>
              <c:strCache>
                <c:ptCount val="1"/>
                <c:pt idx="0">
                  <c:v>Consuntivo 2011</c:v>
                </c:pt>
              </c:strCache>
            </c:strRef>
          </c:tx>
          <c:cat>
            <c:strRef>
              <c:f>COSTI!$B$345:$B$348</c:f>
              <c:strCache>
                <c:ptCount val="4"/>
                <c:pt idx="0">
                  <c:v>Taxi sociale</c:v>
                </c:pt>
                <c:pt idx="1">
                  <c:v>Costi generali</c:v>
                </c:pt>
                <c:pt idx="2">
                  <c:v>Contributi economici</c:v>
                </c:pt>
                <c:pt idx="3">
                  <c:v>Bando anticrisi</c:v>
                </c:pt>
              </c:strCache>
            </c:strRef>
          </c:cat>
          <c:val>
            <c:numRef>
              <c:f>COSTI!$C$345:$C$348</c:f>
              <c:numCache>
                <c:formatCode>#,##0.00</c:formatCode>
                <c:ptCount val="4"/>
                <c:pt idx="0">
                  <c:v>269087.01000000007</c:v>
                </c:pt>
                <c:pt idx="1">
                  <c:v>399305.58</c:v>
                </c:pt>
                <c:pt idx="2">
                  <c:v>764654.67799999868</c:v>
                </c:pt>
              </c:numCache>
            </c:numRef>
          </c:val>
        </c:ser>
        <c:ser>
          <c:idx val="1"/>
          <c:order val="1"/>
          <c:tx>
            <c:strRef>
              <c:f>COSTI!$D$344</c:f>
              <c:strCache>
                <c:ptCount val="1"/>
                <c:pt idx="0">
                  <c:v>Consuntivo 2012</c:v>
                </c:pt>
              </c:strCache>
            </c:strRef>
          </c:tx>
          <c:cat>
            <c:strRef>
              <c:f>COSTI!$B$345:$B$348</c:f>
              <c:strCache>
                <c:ptCount val="4"/>
                <c:pt idx="0">
                  <c:v>Taxi sociale</c:v>
                </c:pt>
                <c:pt idx="1">
                  <c:v>Costi generali</c:v>
                </c:pt>
                <c:pt idx="2">
                  <c:v>Contributi economici</c:v>
                </c:pt>
                <c:pt idx="3">
                  <c:v>Bando anticrisi</c:v>
                </c:pt>
              </c:strCache>
            </c:strRef>
          </c:cat>
          <c:val>
            <c:numRef>
              <c:f>COSTI!$D$345:$D$348</c:f>
              <c:numCache>
                <c:formatCode>#,##0.00</c:formatCode>
                <c:ptCount val="4"/>
                <c:pt idx="0">
                  <c:v>241970.75999999998</c:v>
                </c:pt>
                <c:pt idx="1">
                  <c:v>438796.74000000005</c:v>
                </c:pt>
                <c:pt idx="2">
                  <c:v>459956.99000000022</c:v>
                </c:pt>
                <c:pt idx="3">
                  <c:v>686039.82000000041</c:v>
                </c:pt>
              </c:numCache>
            </c:numRef>
          </c:val>
        </c:ser>
        <c:shape val="box"/>
        <c:axId val="44620416"/>
        <c:axId val="44626688"/>
        <c:axId val="0"/>
      </c:bar3DChart>
      <c:catAx>
        <c:axId val="44620416"/>
        <c:scaling>
          <c:orientation val="minMax"/>
        </c:scaling>
        <c:axPos val="b"/>
        <c:tickLblPos val="nextTo"/>
        <c:crossAx val="44626688"/>
        <c:crosses val="autoZero"/>
        <c:auto val="1"/>
        <c:lblAlgn val="ctr"/>
        <c:lblOffset val="100"/>
      </c:catAx>
      <c:valAx>
        <c:axId val="44626688"/>
        <c:scaling>
          <c:orientation val="minMax"/>
        </c:scaling>
        <c:axPos val="l"/>
        <c:majorGridlines/>
        <c:numFmt formatCode="#,##0.00" sourceLinked="1"/>
        <c:tickLblPos val="nextTo"/>
        <c:crossAx val="44620416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Foglio4!$B$56</c:f>
              <c:strCache>
                <c:ptCount val="1"/>
                <c:pt idx="0">
                  <c:v>COPERTURA</c:v>
                </c:pt>
              </c:strCache>
            </c:strRef>
          </c:tx>
          <c:dLbls>
            <c:dLbl>
              <c:idx val="0"/>
              <c:layout>
                <c:manualLayout>
                  <c:x val="2.6128784044571168E-2"/>
                  <c:y val="-2.8956152467304642E-2"/>
                </c:manualLayout>
              </c:layout>
              <c:showVal val="1"/>
            </c:dLbl>
            <c:dLbl>
              <c:idx val="1"/>
              <c:layout>
                <c:manualLayout>
                  <c:x val="8.1652450139285074E-3"/>
                  <c:y val="-2.6323774970276961E-2"/>
                </c:manualLayout>
              </c:layout>
              <c:showVal val="1"/>
            </c:dLbl>
            <c:dLbl>
              <c:idx val="2"/>
              <c:layout>
                <c:manualLayout>
                  <c:x val="1.143134301949989E-2"/>
                  <c:y val="-3.685328495838773E-2"/>
                </c:manualLayout>
              </c:layout>
              <c:showVal val="1"/>
            </c:dLbl>
            <c:dLbl>
              <c:idx val="3"/>
              <c:layout>
                <c:manualLayout>
                  <c:x val="3.1027931052928281E-2"/>
                  <c:y val="-3.685328495838773E-2"/>
                </c:manualLayout>
              </c:layout>
              <c:showVal val="1"/>
            </c:dLbl>
            <c:dLbl>
              <c:idx val="4"/>
              <c:layout>
                <c:manualLayout>
                  <c:x val="3.4294029058499674E-2"/>
                  <c:y val="-3.9485662455415474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Val val="1"/>
          </c:dLbls>
          <c:cat>
            <c:numRef>
              <c:f>Foglio4!$C$55:$G$55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Foglio4!$C$56:$G$56</c:f>
              <c:numCache>
                <c:formatCode>0.00%</c:formatCode>
                <c:ptCount val="5"/>
                <c:pt idx="0">
                  <c:v>0.34578756733030963</c:v>
                </c:pt>
                <c:pt idx="1">
                  <c:v>0.24643780337108384</c:v>
                </c:pt>
                <c:pt idx="2">
                  <c:v>0.28657014481428805</c:v>
                </c:pt>
                <c:pt idx="3">
                  <c:v>0.29848966430643337</c:v>
                </c:pt>
                <c:pt idx="4">
                  <c:v>0.28483568756487754</c:v>
                </c:pt>
              </c:numCache>
            </c:numRef>
          </c:val>
        </c:ser>
        <c:shape val="box"/>
        <c:axId val="43825024"/>
        <c:axId val="43826560"/>
        <c:axId val="0"/>
      </c:bar3DChart>
      <c:catAx>
        <c:axId val="43825024"/>
        <c:scaling>
          <c:orientation val="minMax"/>
        </c:scaling>
        <c:axPos val="b"/>
        <c:numFmt formatCode="General" sourceLinked="1"/>
        <c:tickLblPos val="nextTo"/>
        <c:crossAx val="43826560"/>
        <c:crosses val="autoZero"/>
        <c:auto val="1"/>
        <c:lblAlgn val="ctr"/>
        <c:lblOffset val="100"/>
      </c:catAx>
      <c:valAx>
        <c:axId val="43826560"/>
        <c:scaling>
          <c:orientation val="minMax"/>
        </c:scaling>
        <c:axPos val="l"/>
        <c:majorGridlines/>
        <c:numFmt formatCode="0.00%" sourceLinked="1"/>
        <c:tickLblPos val="nextTo"/>
        <c:crossAx val="43825024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5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54DAD-41B7-4E14-BA8F-FF83CC7DF92A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6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8CCE8-28A0-4AC0-882F-3E7D3DEAC79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8745-3E9A-4357-9003-35A6DB56A9E1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5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F2D81-404D-40B6-9D46-B34F94A22CA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55162-5344-4773-9368-0A78BCA23AB6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E8CD1-5941-4D62-AEF3-039499D0CE8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E3A05-5EF8-432B-97CA-D6C569686CC4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B0E0B-87CC-4093-8999-425234D58DF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FB6B6-E189-4600-9A87-7FF387F66E9A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7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71A65-9DB8-4049-BF74-346528ED11F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1F59A-04BC-4525-962A-08704B025DFC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6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06E3-63AA-45E9-A623-F2B82C84A66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10A51-3A4A-4709-AB3C-118883212A6C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563F2-2A77-48EA-9760-B4C6297CC5B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8866A-EFB3-47F2-B256-0AC2ACAAD053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4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EA42-4ADA-4CCA-A49F-7BCE01B4F93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BDF98-5533-4F35-BD53-E48E48A6F901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3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ABBD0-5B53-4991-B1DE-F9270F4B3C3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26731-4DE2-4930-BA60-1DE3331C9471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7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2FDF2-08A3-49AC-A836-A8847AC454D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1E1BC-D1FB-4E23-8E3F-CD13C83EF832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32DC7-56D9-444A-A2A6-DC1A0BD28E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Segnaposto testo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25002E-49B6-46DF-B72C-4929CC7C5B98}" type="datetimeFigureOut">
              <a:rPr lang="it-IT"/>
              <a:pPr>
                <a:defRPr/>
              </a:pPr>
              <a:t>06/05/2013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E54B71-9C18-4835-8FED-E3C5A8B3BF8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67" r:id="rId4"/>
    <p:sldLayoutId id="2147483771" r:id="rId5"/>
    <p:sldLayoutId id="2147483766" r:id="rId6"/>
    <p:sldLayoutId id="2147483772" r:id="rId7"/>
    <p:sldLayoutId id="2147483773" r:id="rId8"/>
    <p:sldLayoutId id="2147483774" r:id="rId9"/>
    <p:sldLayoutId id="2147483765" r:id="rId10"/>
    <p:sldLayoutId id="21474837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BILANCIO CONSUNTIVO 2012</a:t>
            </a:r>
            <a:endParaRPr lang="it-IT" dirty="0"/>
          </a:p>
        </p:txBody>
      </p:sp>
      <p:pic>
        <p:nvPicPr>
          <p:cNvPr id="13314" name="Picture 2" descr="PEDEMONTANA_arancio+ne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33375"/>
            <a:ext cx="1477962" cy="179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– COSTI – ANZIANI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395288" y="1268413"/>
          <a:ext cx="8064500" cy="1690687"/>
        </p:xfrm>
        <a:graphic>
          <a:graphicData uri="http://schemas.openxmlformats.org/drawingml/2006/table">
            <a:tbl>
              <a:tblPr/>
              <a:tblGrid>
                <a:gridCol w="2901395"/>
                <a:gridCol w="1290876"/>
                <a:gridCol w="1499874"/>
                <a:gridCol w="1278581"/>
                <a:gridCol w="1094171"/>
              </a:tblGrid>
              <a:tr h="470705"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Centro di costo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 dirty="0" smtClean="0">
                          <a:solidFill>
                            <a:srgbClr val="FFFFFF"/>
                          </a:solidFill>
                          <a:latin typeface="Cambria"/>
                        </a:rPr>
                        <a:t>Consuntivo 2011</a:t>
                      </a:r>
                      <a:endParaRPr lang="it-IT" sz="1400" b="1" i="1" u="none" strike="noStrike" dirty="0">
                        <a:solidFill>
                          <a:srgbClr val="FFFFFF"/>
                        </a:solidFill>
                        <a:latin typeface="Cambria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 dirty="0" smtClean="0">
                          <a:solidFill>
                            <a:srgbClr val="FFFFFF"/>
                          </a:solidFill>
                          <a:latin typeface="Cambria"/>
                        </a:rPr>
                        <a:t>Consuntivo    </a:t>
                      </a:r>
                    </a:p>
                    <a:p>
                      <a:pPr algn="ctr" rtl="0" fontAlgn="t"/>
                      <a:r>
                        <a:rPr lang="it-IT" sz="1400" b="1" i="1" u="none" strike="noStrike" dirty="0" smtClean="0">
                          <a:solidFill>
                            <a:srgbClr val="FFFFFF"/>
                          </a:solidFill>
                          <a:latin typeface="Cambria"/>
                        </a:rPr>
                        <a:t>2012</a:t>
                      </a:r>
                      <a:endParaRPr lang="it-IT" sz="1400" b="1" i="1" u="none" strike="noStrike" dirty="0">
                        <a:solidFill>
                          <a:srgbClr val="FFFFFF"/>
                        </a:solidFill>
                        <a:latin typeface="Cambria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var.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%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</a:tr>
              <a:tr h="23535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Integrazioni case protette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156.886,88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224.282,70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67.395,82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42,96%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35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Centri diurni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462.484,56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389.748,50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-72.736,06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-15,73%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35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SAD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1.177.892,28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1.114.832,06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-63.060,22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-5,35%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35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Altro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63.051,68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79.871,60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16.819,92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26,68%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069">
                <a:tc>
                  <a:txBody>
                    <a:bodyPr/>
                    <a:lstStyle/>
                    <a:p>
                      <a:pPr algn="l" fontAlgn="t"/>
                      <a:endParaRPr lang="it-IT" sz="1600" b="1" i="1" u="none" strike="noStrike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1.860.315,40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1.808.734,86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-51.580,54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-2,77%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395536" y="2996952"/>
          <a:ext cx="806489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– COSTI personale (-6,12%)</a:t>
            </a: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2060848"/>
            <a:ext cx="8435280" cy="4608512"/>
          </a:xfrm>
          <a:prstGeom prst="rect">
            <a:avLst/>
          </a:prstGeom>
        </p:spPr>
        <p:txBody>
          <a:bodyPr anchor="ctr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600" cap="all" dirty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PERSONALE 2011: 66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3600" b="1" cap="all" dirty="0" err="1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</a:rPr>
              <a:t>DIMissioni</a:t>
            </a:r>
            <a:r>
              <a:rPr lang="it-IT" sz="36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</a:rPr>
              <a:t> volontarie 2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36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</a:rPr>
              <a:t>Pensionamento  2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36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  <a:ea typeface="+mj-ea"/>
                <a:cs typeface="+mj-cs"/>
              </a:rPr>
              <a:t>Fine contratto 1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36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</a:rPr>
              <a:t>Nuove </a:t>
            </a:r>
            <a:r>
              <a:rPr lang="it-IT" sz="3600" b="1" cap="all" dirty="0" err="1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</a:rPr>
              <a:t>ass</a:t>
            </a:r>
            <a:r>
              <a:rPr lang="it-IT" sz="36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</a:rPr>
              <a:t>. 3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3600" cap="all" dirty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Personale 2012: 64</a:t>
            </a:r>
          </a:p>
          <a:p>
            <a:pPr fontAlgn="auto">
              <a:spcAft>
                <a:spcPts val="0"/>
              </a:spcAft>
              <a:defRPr/>
            </a:pPr>
            <a:endParaRPr lang="it-IT" sz="36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3600" cap="all" dirty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Differenziale 2012-11: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36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  <a:ea typeface="+mj-ea"/>
                <a:cs typeface="+mj-cs"/>
              </a:rPr>
              <a:t>Maternità: 3,33  (Di cui 1 Sost.)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36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  <a:ea typeface="+mj-ea"/>
                <a:cs typeface="+mj-cs"/>
              </a:rPr>
              <a:t>Infortunio 0,5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3600" cap="all" dirty="0">
                <a:solidFill>
                  <a:srgbClr val="00B050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Rideterminazione quota </a:t>
            </a:r>
            <a:r>
              <a:rPr lang="it-IT" sz="3600" cap="all" dirty="0" err="1">
                <a:solidFill>
                  <a:srgbClr val="00B050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tfr</a:t>
            </a:r>
            <a:endParaRPr lang="it-IT" sz="3600" cap="all" dirty="0">
              <a:solidFill>
                <a:srgbClr val="00B050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endParaRPr lang="it-IT" sz="36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– COSTI – ALTRI</a:t>
            </a:r>
            <a:endParaRPr lang="it-IT" dirty="0"/>
          </a:p>
        </p:txBody>
      </p:sp>
      <p:graphicFrame>
        <p:nvGraphicFramePr>
          <p:cNvPr id="6" name="Grafico 5"/>
          <p:cNvGraphicFramePr/>
          <p:nvPr/>
        </p:nvGraphicFramePr>
        <p:xfrm>
          <a:off x="395536" y="3356992"/>
          <a:ext cx="828092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468313" y="1341438"/>
          <a:ext cx="7991475" cy="2114550"/>
        </p:xfrm>
        <a:graphic>
          <a:graphicData uri="http://schemas.openxmlformats.org/drawingml/2006/table">
            <a:tbl>
              <a:tblPr/>
              <a:tblGrid>
                <a:gridCol w="2484120"/>
                <a:gridCol w="1640746"/>
                <a:gridCol w="1640746"/>
                <a:gridCol w="1318731"/>
                <a:gridCol w="908544"/>
              </a:tblGrid>
              <a:tr h="295504"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3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Centro di costo</a:t>
                      </a:r>
                    </a:p>
                  </a:txBody>
                  <a:tcPr marL="8775" marR="8775" marT="87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3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Consuntivo 2011 </a:t>
                      </a:r>
                    </a:p>
                  </a:txBody>
                  <a:tcPr marL="8775" marR="8775" marT="87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3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Consuntivo 2012 </a:t>
                      </a:r>
                    </a:p>
                  </a:txBody>
                  <a:tcPr marL="8775" marR="8775" marT="87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3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var.</a:t>
                      </a:r>
                    </a:p>
                  </a:txBody>
                  <a:tcPr marL="8775" marR="8775" marT="87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3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%</a:t>
                      </a:r>
                    </a:p>
                  </a:txBody>
                  <a:tcPr marL="8775" marR="8775" marT="87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</a:tr>
              <a:tr h="33244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5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Taxi sociale</a:t>
                      </a:r>
                    </a:p>
                  </a:txBody>
                  <a:tcPr marL="8775" marR="8775" marT="87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5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269.087,01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5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241.970,76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-27.116,25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-10,08%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44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5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Costi generali</a:t>
                      </a:r>
                    </a:p>
                  </a:txBody>
                  <a:tcPr marL="8775" marR="8775" marT="87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5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376.962,74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5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392.674,74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15.712,00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4,17%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44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5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Contributi economici</a:t>
                      </a:r>
                    </a:p>
                  </a:txBody>
                  <a:tcPr marL="8775" marR="8775" marT="87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5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764.654,68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5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459.956,99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-304.697,69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-39,85%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44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5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Bando anticrisi</a:t>
                      </a:r>
                    </a:p>
                  </a:txBody>
                  <a:tcPr marL="8775" marR="8775" marT="87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500" b="1" i="1" u="none" strike="noStrike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5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686.039,82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686.039,82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938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5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IRAP/IRES</a:t>
                      </a:r>
                    </a:p>
                  </a:txBody>
                  <a:tcPr marL="8775" marR="8775" marT="87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5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80.430,00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5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46.122,00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-34.308,00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-42,66%</a:t>
                      </a: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023">
                <a:tc>
                  <a:txBody>
                    <a:bodyPr/>
                    <a:lstStyle/>
                    <a:p>
                      <a:pPr algn="l" fontAlgn="ctr"/>
                      <a:endParaRPr lang="it-IT" sz="1500" b="1" i="1" u="none" strike="noStrike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8775" marR="8775" marT="8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1.491.134,43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1.826.764,31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335.629,88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22,51%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- RICAVI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539750" y="1341438"/>
          <a:ext cx="8135938" cy="5002212"/>
        </p:xfrm>
        <a:graphic>
          <a:graphicData uri="http://schemas.openxmlformats.org/drawingml/2006/table">
            <a:tbl>
              <a:tblPr/>
              <a:tblGrid>
                <a:gridCol w="2880341"/>
                <a:gridCol w="1433471"/>
                <a:gridCol w="1379885"/>
                <a:gridCol w="1435780"/>
                <a:gridCol w="1007426"/>
              </a:tblGrid>
              <a:tr h="216029"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Ricavo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Consuntivo 2011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Consuntivo 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var.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FRNA SAD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412.169,01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345.085,23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-67.083,78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-16,28%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FRNA Centri diurni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215.329,00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193.431,45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-21.897,55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-10,17%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Totale FRNA ANZIANI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627.498,01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538.516,68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-88.981,33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-14,18%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endParaRPr lang="it-IT" sz="1600" b="1" i="1" u="none" strike="noStrike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it-IT" sz="1600" b="1" i="1" u="none" strike="noStrike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it-IT" sz="1600" b="1" i="1" u="none" strike="noStrike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FRNA DISABILI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273.605,37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298.851,18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25.245,81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9,23%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FRNA DISABILI LAVORO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98.654,63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98.654,63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Utenza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59.368,60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63.494,77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4.126,17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6,95%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Totale DISABILI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332.973,97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461.000,58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128.026,61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38,45%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it-IT" sz="1600" b="1" i="1" u="none" strike="noStrike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it-IT" sz="1600" b="1" i="1" u="none" strike="noStrike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Compartecipazione CD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255.235,49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250.520,00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-4.715,49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-1,85%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Compartecipazione SAD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329.157,80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316.176,41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-12.981,39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-3,94%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Compartecipazione TAXI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31.175,04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40.927,11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9.752,07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31,28%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93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Compartecipazione ANZIANI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615.568,33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607.623,52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-7.944,81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-1,29%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- RICAVI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39750" y="1412875"/>
          <a:ext cx="8208963" cy="4787900"/>
        </p:xfrm>
        <a:graphic>
          <a:graphicData uri="http://schemas.openxmlformats.org/drawingml/2006/table">
            <a:tbl>
              <a:tblPr/>
              <a:tblGrid>
                <a:gridCol w="2939721"/>
                <a:gridCol w="1463023"/>
                <a:gridCol w="1408333"/>
                <a:gridCol w="1512559"/>
                <a:gridCol w="885275"/>
              </a:tblGrid>
              <a:tr h="561662"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Ricavo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Consuntivo 2011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Consuntivo 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var.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DOTE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34.030,37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-34.030,37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-100,00%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FONDO AFFITTO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116.131,93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553,14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-115.578,79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-99,52%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TRASF IDRICO e GAS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26.698,44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48.681,73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21.983,29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82,34%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PROFUGHI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98.407,49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65.051,64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-33.355,85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-33,90%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ALTRO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14.218,35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10.512,84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-3.705,51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-26,06%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Totale VARIE (altri enti)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289.486,58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124.799,35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-164.687,23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-56,89%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endParaRPr lang="it-IT" sz="1600" b="1" i="1" u="none" strike="noStrike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it-IT" sz="1600" b="1" i="1" u="none" strike="noStrike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it-IT" sz="1600" b="1" i="1" u="none" strike="noStrike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PdZ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261.750,89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253.022,90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-8.727,99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-3,33%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VARIE E GENERALI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103.771,33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141.866,30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38.094,97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36,71%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Totale VARIE (altri enti)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365.522,22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394.889,20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29.366,98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8,03%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08023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RISORSE PROPRIE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2.231.049,11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2.126.829,33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-104.219,78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-4,67%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08023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023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232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TRASFERIMENTI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5.243.411,07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5.340.034,62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96.623,55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– PERCENTUALE COPERTURA</a:t>
            </a:r>
            <a:endParaRPr lang="it-IT" dirty="0"/>
          </a:p>
        </p:txBody>
      </p:sp>
      <p:graphicFrame>
        <p:nvGraphicFramePr>
          <p:cNvPr id="6" name="Grafico 5"/>
          <p:cNvGraphicFramePr/>
          <p:nvPr/>
        </p:nvGraphicFramePr>
        <p:xfrm>
          <a:off x="611560" y="1628800"/>
          <a:ext cx="777686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- RAFFRONTI</a:t>
            </a:r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468313" y="1341438"/>
          <a:ext cx="8064500" cy="1079500"/>
        </p:xfrm>
        <a:graphic>
          <a:graphicData uri="http://schemas.openxmlformats.org/drawingml/2006/table">
            <a:tbl>
              <a:tblPr/>
              <a:tblGrid>
                <a:gridCol w="1353028"/>
                <a:gridCol w="1161260"/>
                <a:gridCol w="1161260"/>
                <a:gridCol w="1161260"/>
                <a:gridCol w="1161260"/>
                <a:gridCol w="1161260"/>
                <a:gridCol w="905569"/>
              </a:tblGrid>
              <a:tr h="27003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AZIENDA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2012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2012-2011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5.485.298,95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7.237.685,11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7.775.513,85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7.474.460,18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7.466.863,96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RICAVI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1.896.748,18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1.783.639,22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2.228.230,13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2.231.049,11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2.126.829,33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-4,67%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TRASFERIMENTI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3.588.550,77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5.454.045,89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5.547.283,72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5.243.411,07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5.340.034,62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467544" y="2708920"/>
          <a:ext cx="799288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– trasferimenti comuni</a:t>
            </a:r>
            <a:endParaRPr lang="it-IT" dirty="0"/>
          </a:p>
        </p:txBody>
      </p:sp>
      <p:graphicFrame>
        <p:nvGraphicFramePr>
          <p:cNvPr id="4" name="Grafico 3"/>
          <p:cNvGraphicFramePr/>
          <p:nvPr/>
        </p:nvGraphicFramePr>
        <p:xfrm>
          <a:off x="323528" y="2790825"/>
          <a:ext cx="8640960" cy="406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395288" y="1196975"/>
          <a:ext cx="8424862" cy="1462088"/>
        </p:xfrm>
        <a:graphic>
          <a:graphicData uri="http://schemas.openxmlformats.org/drawingml/2006/table">
            <a:tbl>
              <a:tblPr/>
              <a:tblGrid>
                <a:gridCol w="2015782"/>
                <a:gridCol w="1274939"/>
                <a:gridCol w="1274939"/>
                <a:gridCol w="1292168"/>
                <a:gridCol w="1292168"/>
                <a:gridCol w="1274939"/>
              </a:tblGrid>
              <a:tr h="17804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198352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Collecchio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1.282.711,86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1.835.410,02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  <a:cs typeface="Courier"/>
                        </a:rPr>
                        <a:t>1.920.965,33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  <a:cs typeface="Courier"/>
                        </a:rPr>
                        <a:t>1.730.384,81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1.780.000,00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52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Felino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443.109,72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709.355,58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  <a:cs typeface="Courier"/>
                        </a:rPr>
                        <a:t>676.820,02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  <a:cs typeface="Courier"/>
                        </a:rPr>
                        <a:t>657.038,96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655.393,59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52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Montechiarugolo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762.152,29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1.160.726,58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  <a:cs typeface="Courier"/>
                        </a:rPr>
                        <a:t>1.198.645,26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  <a:cs typeface="Courier"/>
                        </a:rPr>
                        <a:t>1.150.419,88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1.175.080,46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52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Sala Baganza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418.091,38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659.627,98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  <a:cs typeface="Courier"/>
                        </a:rPr>
                        <a:t>639.572,28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  <a:cs typeface="Courier"/>
                        </a:rPr>
                        <a:t>611.472,30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608.560,57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52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Traversetolo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682.485,77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1.088.925,74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  <a:cs typeface="Courier"/>
                        </a:rPr>
                        <a:t>1.111.280,84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  <a:cs typeface="Courier"/>
                        </a:rPr>
                        <a:t>1.094.095,12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1.121.000,00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52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3.588.551,02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5.454.045,89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5.547.283,73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5.243.411,07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5.340.034,62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- COSTI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39750" y="1412875"/>
          <a:ext cx="6624638" cy="4752975"/>
        </p:xfrm>
        <a:graphic>
          <a:graphicData uri="http://schemas.openxmlformats.org/drawingml/2006/table">
            <a:tbl>
              <a:tblPr/>
              <a:tblGrid>
                <a:gridCol w="2297550"/>
                <a:gridCol w="1363655"/>
                <a:gridCol w="1363655"/>
                <a:gridCol w="988145"/>
                <a:gridCol w="611733"/>
              </a:tblGrid>
              <a:tr h="541427"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Consuntivo 2011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Consuntivo 2012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Differenze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%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ASSISTENZA DISABILI (e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lab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824.476,43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695.472,02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-129.004,41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-15,65%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ASSISTENZA MINORI (no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lab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1.236.425,29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1.200.007,81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-36.417,48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-2,95%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ASSISTENZA ANZIANI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1.860.315,40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1.808.734,86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-51.580,54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-2,77%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TAXI SOCIALE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269.087,01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241.970,76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-27.116,25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-10,08%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VARIE GENERALI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376.962,74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392.674,74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15.712,00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CONTRIBUTI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764.654,68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459.956,99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-304.697,69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-39,85%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686.039,82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686.039,82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PERSONALE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2.062.108,64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1.935.884,96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-126.223,68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-6,12%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IRAP-IRES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80.430,00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46.122,00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-34.308,00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-42,66%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7.474.460,19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7.466.863,96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-7.596,22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7.474.460,18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7.466.863,96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-7.596,22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Ricavi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2.231.049,11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2.126.829,33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-104.219,78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-4,67%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4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Trasferimenti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5.243.411,07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5.340.034,63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96.623,56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3000" dirty="0" smtClean="0"/>
              <a:t>AZIENDA – COSTI  Assistenza disabili (-15,65%)</a:t>
            </a:r>
            <a:endParaRPr lang="it-IT" sz="3000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95288" y="1268413"/>
          <a:ext cx="8208962" cy="1655762"/>
        </p:xfrm>
        <a:graphic>
          <a:graphicData uri="http://schemas.openxmlformats.org/drawingml/2006/table">
            <a:tbl>
              <a:tblPr/>
              <a:tblGrid>
                <a:gridCol w="2953206"/>
                <a:gridCol w="1313927"/>
                <a:gridCol w="1526657"/>
                <a:gridCol w="1301413"/>
                <a:gridCol w="1113709"/>
              </a:tblGrid>
              <a:tr h="331237"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Centro di costo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1" i="1" u="none" strike="noStrike" dirty="0" smtClean="0">
                          <a:solidFill>
                            <a:srgbClr val="FFFFFF"/>
                          </a:solidFill>
                          <a:latin typeface="Cambria"/>
                        </a:rPr>
                        <a:t>Consuntivo 2011</a:t>
                      </a:r>
                      <a:endParaRPr lang="it-IT" sz="1200" b="1" i="1" u="none" strike="noStrike" dirty="0">
                        <a:solidFill>
                          <a:srgbClr val="FFFFFF"/>
                        </a:solidFill>
                        <a:latin typeface="Cambria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1" i="1" u="none" strike="noStrike" dirty="0" smtClean="0">
                          <a:solidFill>
                            <a:srgbClr val="FFFFFF"/>
                          </a:solidFill>
                          <a:latin typeface="Cambria"/>
                        </a:rPr>
                        <a:t>Consuntivo 2012</a:t>
                      </a:r>
                      <a:endParaRPr lang="it-IT" sz="1200" b="1" i="1" u="none" strike="noStrike" dirty="0">
                        <a:solidFill>
                          <a:srgbClr val="FFFFFF"/>
                        </a:solidFill>
                        <a:latin typeface="Cambria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var.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%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2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Centri residenziali e semi res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267.680,10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262.141,81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-5.538,29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-2,07%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200" b="1" i="1" u="none" strike="noStrike" dirty="0" smtClean="0">
                          <a:solidFill>
                            <a:srgbClr val="000000"/>
                          </a:solidFill>
                          <a:latin typeface="Cambria"/>
                        </a:rPr>
                        <a:t>Educativa </a:t>
                      </a:r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domiciliare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201.863,94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134.667,59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-67.196,35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-33,29%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2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Lavoro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354.932,39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298.662,62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-56.269,77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-15,85%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fontAlgn="t"/>
                      <a:endParaRPr lang="it-IT" sz="1000" b="1" i="1" u="none" strike="noStrike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824.476,43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695.472,02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-129.004,41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-15,65%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467544" y="2924944"/>
          <a:ext cx="813690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3000" dirty="0" smtClean="0"/>
              <a:t>AZIENDA – COSTI  Assistenza disabili (-15,65%)</a:t>
            </a:r>
            <a:endParaRPr lang="it-IT" sz="3000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900113" y="1484313"/>
          <a:ext cx="7397750" cy="4687887"/>
        </p:xfrm>
        <a:graphic>
          <a:graphicData uri="http://schemas.openxmlformats.org/drawingml/2006/table">
            <a:tbl>
              <a:tblPr/>
              <a:tblGrid>
                <a:gridCol w="3096344"/>
                <a:gridCol w="1368152"/>
                <a:gridCol w="1440160"/>
                <a:gridCol w="1493011"/>
              </a:tblGrid>
              <a:tr h="576066"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Ricavo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Consuntivo 2011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Consuntivo 2012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6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var.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BORSE LAVORO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103.133,81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87.490,11*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r>
                        <a:rPr lang="it-IT" sz="18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15.643,70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EDUCATORI LAVORO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35.771,03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28.904,46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-6.866,57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SIL E SPESE GENERALI ASP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135.233,88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15.322,09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-119.911,79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INSERIMENTI COOP LAVORO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42.853,84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136.488,05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93.634,21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LABORATORIO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37.939,83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30.457,91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-7.481,92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216.027,55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182.268,05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1" i="0" u="none" strike="noStrike" kern="1200" dirty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-33.759,50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it-IT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it-IT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it-IT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Entrate Fondo per passaggio gestione CSO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it-IT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58.000,00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t-IT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58.000,00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92.759,50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42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*Escluse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Borse lavoro finanziate con fonte Ministero Interno e percorsi</a:t>
                      </a:r>
                      <a:r>
                        <a:rPr lang="it-IT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finanziati provincia di Parma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– COSTI – MINORI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468313" y="1196975"/>
          <a:ext cx="8420100" cy="1401763"/>
        </p:xfrm>
        <a:graphic>
          <a:graphicData uri="http://schemas.openxmlformats.org/drawingml/2006/table">
            <a:tbl>
              <a:tblPr/>
              <a:tblGrid>
                <a:gridCol w="3165729"/>
                <a:gridCol w="1313927"/>
                <a:gridCol w="1526657"/>
                <a:gridCol w="1301413"/>
                <a:gridCol w="1113709"/>
              </a:tblGrid>
              <a:tr h="214699"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Centro di costo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 dirty="0" smtClean="0">
                          <a:solidFill>
                            <a:srgbClr val="FFFFFF"/>
                          </a:solidFill>
                          <a:latin typeface="Cambria"/>
                        </a:rPr>
                        <a:t>Consuntivo 2011</a:t>
                      </a:r>
                      <a:endParaRPr lang="it-IT" sz="1400" b="1" i="1" u="none" strike="noStrike" dirty="0">
                        <a:solidFill>
                          <a:srgbClr val="FFFFFF"/>
                        </a:solidFill>
                        <a:latin typeface="Cambria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 dirty="0" smtClean="0">
                          <a:solidFill>
                            <a:srgbClr val="FFFFFF"/>
                          </a:solidFill>
                          <a:latin typeface="Cambria"/>
                        </a:rPr>
                        <a:t>Consuntivo 2012</a:t>
                      </a:r>
                      <a:endParaRPr lang="it-IT" sz="1400" b="1" i="1" u="none" strike="noStrike" dirty="0">
                        <a:solidFill>
                          <a:srgbClr val="FFFFFF"/>
                        </a:solidFill>
                        <a:latin typeface="Cambria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var.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1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%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5A5A"/>
                    </a:solidFill>
                  </a:tcPr>
                </a:tc>
              </a:tr>
              <a:tr h="214699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Rette comunità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329.241,56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366.828,81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37.587,25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11,42%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674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Educativa territoriale e scolastica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820.280,41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751.455,64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-68.824,77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-8,39%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99"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Altro (</a:t>
                      </a:r>
                      <a:r>
                        <a:rPr lang="it-IT" sz="1600" b="1" i="1" u="none" strike="noStrike" dirty="0" err="1" smtClean="0">
                          <a:solidFill>
                            <a:srgbClr val="000000"/>
                          </a:solidFill>
                          <a:latin typeface="Cambria"/>
                        </a:rPr>
                        <a:t>Pdz</a:t>
                      </a:r>
                      <a:r>
                        <a:rPr lang="it-IT" sz="1600" b="1" i="1" u="none" strike="noStrike" dirty="0" smtClean="0">
                          <a:solidFill>
                            <a:srgbClr val="000000"/>
                          </a:solidFill>
                          <a:latin typeface="Cambria"/>
                        </a:rPr>
                        <a:t>)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86.903,32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81.723,36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-5.179,96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-5,96%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650">
                <a:tc>
                  <a:txBody>
                    <a:bodyPr/>
                    <a:lstStyle/>
                    <a:p>
                      <a:pPr algn="l" fontAlgn="t"/>
                      <a:endParaRPr lang="it-IT" sz="1600" b="1" i="1" u="none" strike="noStrike">
                        <a:solidFill>
                          <a:srgbClr val="000000"/>
                        </a:solidFill>
                        <a:latin typeface="Courier New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1.236.425,29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1.200.007,81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-36.417,48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-2,95%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467544" y="2708920"/>
          <a:ext cx="8401372" cy="3737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– COSTI – OSEA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467544" y="1268760"/>
          <a:ext cx="8136905" cy="2470666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57593"/>
                <a:gridCol w="1048647"/>
                <a:gridCol w="1284962"/>
                <a:gridCol w="1048647"/>
                <a:gridCol w="1048647"/>
                <a:gridCol w="336911"/>
                <a:gridCol w="1611498"/>
              </a:tblGrid>
              <a:tr h="30312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OSEA</a:t>
                      </a: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2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2009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2010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2011</a:t>
                      </a:r>
                      <a:endParaRPr lang="it-IT" sz="14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2012</a:t>
                      </a:r>
                      <a:endParaRPr lang="it-IT" sz="14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Scostamento </a:t>
                      </a:r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2013-2009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Collecchio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158.079,37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198.661,52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238.862,77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247.437,53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56,53%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Felino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71.978,40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80.110,55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73.527,42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64.133,08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Montechiarugolo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66.839,58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77.132,79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121.161,26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90.937,39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36,05%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Sala Baganza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75.954,29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75.966,03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76.264,15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75.817,98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Traversetolo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115.937,04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135.780,13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157.568,10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175.958,97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Totale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488.788,68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567.651,02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667.383,70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654.284,95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33,86%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395536" y="3861048"/>
          <a:ext cx="820891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AZIENDA – COSTI – RETTE </a:t>
            </a:r>
            <a:r>
              <a:rPr lang="it-IT" dirty="0" err="1" smtClean="0"/>
              <a:t>COMUNITà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539552" y="1340768"/>
          <a:ext cx="7920881" cy="2495765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10931"/>
                <a:gridCol w="1020807"/>
                <a:gridCol w="1250848"/>
                <a:gridCol w="1020807"/>
                <a:gridCol w="1020807"/>
                <a:gridCol w="327966"/>
                <a:gridCol w="1568715"/>
              </a:tblGrid>
              <a:tr h="30312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RETTE 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COMUNITA’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52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it-IT" sz="14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2009</a:t>
                      </a:r>
                      <a:endParaRPr lang="it-IT" sz="14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2010</a:t>
                      </a:r>
                      <a:endParaRPr lang="it-IT" sz="14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2011</a:t>
                      </a:r>
                      <a:endParaRPr lang="it-IT" sz="14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2012</a:t>
                      </a:r>
                      <a:endParaRPr lang="it-IT" sz="14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Scostamento 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2012-2009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Collecchio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126.651,98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102.854,26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85.201,16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35.401,18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-72,05%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Felino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5.083,76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10.805,43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Montechiarugolo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143.420,29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111.178,82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38.448,87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116.685,92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-18,64%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Sala Baganza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132.042,24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123.867,05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128.325,82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125.585,62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-4,89%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Traversetolo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76.872,65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68.241,02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77.265,71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78.350,66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Totale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478.987,16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411.224,91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329.241,56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366.828,81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-23,42%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Grafico 3"/>
          <p:cNvGraphicFramePr/>
          <p:nvPr/>
        </p:nvGraphicFramePr>
        <p:xfrm>
          <a:off x="539552" y="4005064"/>
          <a:ext cx="79208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rr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489</Words>
  <Application>Microsoft Office PowerPoint</Application>
  <PresentationFormat>On-screen Show (4:3)</PresentationFormat>
  <Paragraphs>396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Modello struttura</vt:lpstr>
      </vt:variant>
      <vt:variant>
        <vt:i4>9</vt:i4>
      </vt:variant>
      <vt:variant>
        <vt:lpstr>Titoli diapositive</vt:lpstr>
      </vt:variant>
      <vt:variant>
        <vt:i4>15</vt:i4>
      </vt:variant>
    </vt:vector>
  </HeadingPairs>
  <TitlesOfParts>
    <vt:vector size="32" baseType="lpstr">
      <vt:lpstr>Franklin Gothic Book</vt:lpstr>
      <vt:lpstr>Arial</vt:lpstr>
      <vt:lpstr>Franklin Gothic Medium</vt:lpstr>
      <vt:lpstr>Wingdings 2</vt:lpstr>
      <vt:lpstr>Calibri</vt:lpstr>
      <vt:lpstr>Courier</vt:lpstr>
      <vt:lpstr>Cambria</vt:lpstr>
      <vt:lpstr>Courier New</vt:lpstr>
      <vt:lpstr>Terra</vt:lpstr>
      <vt:lpstr>Terra</vt:lpstr>
      <vt:lpstr>Terra</vt:lpstr>
      <vt:lpstr>Terra</vt:lpstr>
      <vt:lpstr>Terra</vt:lpstr>
      <vt:lpstr>Terra</vt:lpstr>
      <vt:lpstr>Terra</vt:lpstr>
      <vt:lpstr>Terra</vt:lpstr>
      <vt:lpstr>Terra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fgaragnani</dc:creator>
  <cp:lastModifiedBy>lminunno</cp:lastModifiedBy>
  <cp:revision>193</cp:revision>
  <dcterms:created xsi:type="dcterms:W3CDTF">2011-02-23T17:54:54Z</dcterms:created>
  <dcterms:modified xsi:type="dcterms:W3CDTF">2013-05-06T10:02:11Z</dcterms:modified>
</cp:coreProperties>
</file>